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538" r:id="rId3"/>
    <p:sldId id="544" r:id="rId4"/>
    <p:sldId id="539" r:id="rId5"/>
    <p:sldId id="540" r:id="rId6"/>
    <p:sldId id="541" r:id="rId7"/>
    <p:sldId id="542" r:id="rId8"/>
    <p:sldId id="543" r:id="rId9"/>
    <p:sldId id="536" r:id="rId10"/>
    <p:sldId id="537" r:id="rId11"/>
    <p:sldId id="547" r:id="rId12"/>
    <p:sldId id="545" r:id="rId13"/>
    <p:sldId id="546" r:id="rId14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0066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94249" autoAdjust="0"/>
  </p:normalViewPr>
  <p:slideViewPr>
    <p:cSldViewPr snapToGrid="0">
      <p:cViewPr varScale="1">
        <p:scale>
          <a:sx n="73" d="100"/>
          <a:sy n="73" d="100"/>
        </p:scale>
        <p:origin x="624" y="78"/>
      </p:cViewPr>
      <p:guideLst/>
    </p:cSldViewPr>
  </p:slideViewPr>
  <p:outlineViewPr>
    <p:cViewPr>
      <p:scale>
        <a:sx n="33" d="100"/>
        <a:sy n="33" d="100"/>
      </p:scale>
      <p:origin x="0" y="-13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3E6CCF-B8B2-4C8D-972E-5F9D921B692F}" type="datetimeFigureOut">
              <a:rPr lang="es-AR" smtClean="0"/>
              <a:t>31/10/2023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B24417-A926-4291-B688-07848A19D50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8520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B24417-A926-4291-B688-07848A19D505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69807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5717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18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19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DD1270-550E-47E4-8695-609F71948D2B}" type="datetimeFigureOut">
              <a:rPr lang="es-AR" smtClean="0"/>
              <a:t>31/10/2023</a:t>
            </a:fld>
            <a:endParaRPr lang="es-AR"/>
          </a:p>
        </p:txBody>
      </p:sp>
      <p:sp>
        <p:nvSpPr>
          <p:cNvPr id="20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21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BF816-75B8-4AA1-B9CD-EF319EDFC1B7}" type="slidenum">
              <a:rPr lang="es-AR" smtClean="0"/>
              <a:t>‹Nº›</a:t>
            </a:fld>
            <a:endParaRPr lang="es-AR"/>
          </a:p>
        </p:txBody>
      </p:sp>
      <p:sp>
        <p:nvSpPr>
          <p:cNvPr id="22" name="Rectángulo 21"/>
          <p:cNvSpPr/>
          <p:nvPr userDrawn="1"/>
        </p:nvSpPr>
        <p:spPr>
          <a:xfrm>
            <a:off x="-4731" y="1625944"/>
            <a:ext cx="12196731" cy="5217065"/>
          </a:xfrm>
          <a:prstGeom prst="rect">
            <a:avLst/>
          </a:prstGeom>
          <a:solidFill>
            <a:srgbClr val="D3EAFA"/>
          </a:solidFill>
        </p:spPr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3" name="Freeform 7"/>
          <p:cNvSpPr/>
          <p:nvPr userDrawn="1"/>
        </p:nvSpPr>
        <p:spPr>
          <a:xfrm rot="5400000">
            <a:off x="3094012" y="-1467213"/>
            <a:ext cx="3940599" cy="10138084"/>
          </a:xfrm>
          <a:custGeom>
            <a:avLst/>
            <a:gdLst/>
            <a:ahLst/>
            <a:cxnLst/>
            <a:rect l="l" t="t" r="r" b="b"/>
            <a:pathLst>
              <a:path w="6350000" h="6339840">
                <a:moveTo>
                  <a:pt x="6350000" y="6339840"/>
                </a:moveTo>
                <a:lnTo>
                  <a:pt x="0" y="6339840"/>
                </a:lnTo>
                <a:lnTo>
                  <a:pt x="0" y="0"/>
                </a:lnTo>
                <a:close/>
              </a:path>
            </a:pathLst>
          </a:custGeom>
          <a:solidFill>
            <a:srgbClr val="447AB7"/>
          </a:solidFill>
        </p:spPr>
      </p:sp>
      <p:sp>
        <p:nvSpPr>
          <p:cNvPr id="24" name="Rectángulo 23"/>
          <p:cNvSpPr/>
          <p:nvPr userDrawn="1"/>
        </p:nvSpPr>
        <p:spPr>
          <a:xfrm>
            <a:off x="5031" y="12552"/>
            <a:ext cx="12180515" cy="15294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5" name="Imagen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703" y="104861"/>
            <a:ext cx="1883379" cy="133200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52" y="171441"/>
            <a:ext cx="2813131" cy="1151079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52359" y="7657"/>
            <a:ext cx="1371600" cy="1514475"/>
          </a:xfrm>
          <a:prstGeom prst="rect">
            <a:avLst/>
          </a:prstGeom>
        </p:spPr>
      </p:pic>
      <p:cxnSp>
        <p:nvCxnSpPr>
          <p:cNvPr id="28" name="Conector recto 27"/>
          <p:cNvCxnSpPr/>
          <p:nvPr userDrawn="1"/>
        </p:nvCxnSpPr>
        <p:spPr>
          <a:xfrm flipV="1">
            <a:off x="9519703" y="5252765"/>
            <a:ext cx="2637268" cy="1046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670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DD1270-550E-47E4-8695-609F71948D2B}" type="datetimeFigureOut">
              <a:rPr lang="es-AR" smtClean="0"/>
              <a:t>31/10/2023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BF816-75B8-4AA1-B9CD-EF319EDFC1B7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CuadroTexto 8"/>
          <p:cNvSpPr txBox="1"/>
          <p:nvPr userDrawn="1"/>
        </p:nvSpPr>
        <p:spPr>
          <a:xfrm>
            <a:off x="9012661" y="6408692"/>
            <a:ext cx="2925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400" dirty="0" err="1">
                <a:latin typeface="Arial" panose="020B0604020202020204" pitchFamily="34" charset="0"/>
                <a:cs typeface="Arial" panose="020B0604020202020204" pitchFamily="34" charset="0"/>
              </a:rPr>
              <a:t>Cdora</a:t>
            </a:r>
            <a:r>
              <a:rPr lang="es-AR" sz="1400" dirty="0">
                <a:latin typeface="Arial" panose="020B0604020202020204" pitchFamily="34" charset="0"/>
                <a:cs typeface="Arial" panose="020B0604020202020204" pitchFamily="34" charset="0"/>
              </a:rPr>
              <a:t> Sabrina Nanni</a:t>
            </a:r>
          </a:p>
        </p:txBody>
      </p:sp>
      <p:sp>
        <p:nvSpPr>
          <p:cNvPr id="10" name="Rectángulo 9"/>
          <p:cNvSpPr/>
          <p:nvPr userDrawn="1"/>
        </p:nvSpPr>
        <p:spPr>
          <a:xfrm>
            <a:off x="4897861" y="6340917"/>
            <a:ext cx="253306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ts val="2400"/>
              </a:spcBef>
              <a:spcAft>
                <a:spcPts val="2400"/>
              </a:spcAft>
            </a:pPr>
            <a:r>
              <a:rPr lang="es-AR" sz="1400" b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Liquidación de sueldos</a:t>
            </a:r>
          </a:p>
        </p:txBody>
      </p:sp>
    </p:spTree>
    <p:extLst>
      <p:ext uri="{BB962C8B-B14F-4D97-AF65-F5344CB8AC3E}">
        <p14:creationId xmlns:p14="http://schemas.microsoft.com/office/powerpoint/2010/main" val="1849322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DD1270-550E-47E4-8695-609F71948D2B}" type="datetimeFigureOut">
              <a:rPr lang="es-AR" smtClean="0"/>
              <a:t>31/10/2023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BF816-75B8-4AA1-B9CD-EF319EDFC1B7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F58106C-4326-4C74-B40E-2A5A178196E3}"/>
              </a:ext>
            </a:extLst>
          </p:cNvPr>
          <p:cNvSpPr txBox="1"/>
          <p:nvPr userDrawn="1"/>
        </p:nvSpPr>
        <p:spPr>
          <a:xfrm>
            <a:off x="9012661" y="6408692"/>
            <a:ext cx="2925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400" dirty="0" err="1">
                <a:latin typeface="Arial" panose="020B0604020202020204" pitchFamily="34" charset="0"/>
                <a:cs typeface="Arial" panose="020B0604020202020204" pitchFamily="34" charset="0"/>
              </a:rPr>
              <a:t>Cdora</a:t>
            </a:r>
            <a:r>
              <a:rPr lang="es-AR" sz="1400" dirty="0">
                <a:latin typeface="Arial" panose="020B0604020202020204" pitchFamily="34" charset="0"/>
                <a:cs typeface="Arial" panose="020B0604020202020204" pitchFamily="34" charset="0"/>
              </a:rPr>
              <a:t> Sabrina Nanni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79B62A3-1E25-4832-8244-21EAC728E4C5}"/>
              </a:ext>
            </a:extLst>
          </p:cNvPr>
          <p:cNvSpPr/>
          <p:nvPr userDrawn="1"/>
        </p:nvSpPr>
        <p:spPr>
          <a:xfrm>
            <a:off x="4897861" y="6340917"/>
            <a:ext cx="253306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ts val="2400"/>
              </a:spcBef>
              <a:spcAft>
                <a:spcPts val="2400"/>
              </a:spcAft>
            </a:pPr>
            <a:r>
              <a:rPr lang="es-AR" sz="1400" b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Liquidación de sueldos</a:t>
            </a:r>
          </a:p>
        </p:txBody>
      </p:sp>
    </p:spTree>
    <p:extLst>
      <p:ext uri="{BB962C8B-B14F-4D97-AF65-F5344CB8AC3E}">
        <p14:creationId xmlns:p14="http://schemas.microsoft.com/office/powerpoint/2010/main" val="121573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DD1270-550E-47E4-8695-609F71948D2B}" type="datetimeFigureOut">
              <a:rPr lang="es-AR" smtClean="0"/>
              <a:t>31/10/2023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BF816-75B8-4AA1-B9CD-EF319EDFC1B7}" type="slidenum">
              <a:rPr lang="es-AR" smtClean="0"/>
              <a:t>‹Nº›</a:t>
            </a:fld>
            <a:endParaRPr lang="es-AR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D6B1F0A-8B6B-4262-BA12-FF1CDFEF559C}"/>
              </a:ext>
            </a:extLst>
          </p:cNvPr>
          <p:cNvSpPr txBox="1"/>
          <p:nvPr userDrawn="1"/>
        </p:nvSpPr>
        <p:spPr>
          <a:xfrm>
            <a:off x="9012661" y="6408692"/>
            <a:ext cx="2925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400" dirty="0" err="1">
                <a:latin typeface="Arial" panose="020B0604020202020204" pitchFamily="34" charset="0"/>
                <a:cs typeface="Arial" panose="020B0604020202020204" pitchFamily="34" charset="0"/>
              </a:rPr>
              <a:t>Cdora</a:t>
            </a:r>
            <a:r>
              <a:rPr lang="es-AR" sz="1400" dirty="0">
                <a:latin typeface="Arial" panose="020B0604020202020204" pitchFamily="34" charset="0"/>
                <a:cs typeface="Arial" panose="020B0604020202020204" pitchFamily="34" charset="0"/>
              </a:rPr>
              <a:t> Sabrina Nanni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5DDE9D3-026D-463E-9398-888EAB9B5EE8}"/>
              </a:ext>
            </a:extLst>
          </p:cNvPr>
          <p:cNvSpPr/>
          <p:nvPr userDrawn="1"/>
        </p:nvSpPr>
        <p:spPr>
          <a:xfrm>
            <a:off x="4897861" y="6340917"/>
            <a:ext cx="253306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ts val="2400"/>
              </a:spcBef>
              <a:spcAft>
                <a:spcPts val="2400"/>
              </a:spcAft>
            </a:pPr>
            <a:r>
              <a:rPr lang="es-AR" sz="1400" b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Liquidación de sueldos</a:t>
            </a:r>
          </a:p>
        </p:txBody>
      </p:sp>
    </p:spTree>
    <p:extLst>
      <p:ext uri="{BB962C8B-B14F-4D97-AF65-F5344CB8AC3E}">
        <p14:creationId xmlns:p14="http://schemas.microsoft.com/office/powerpoint/2010/main" val="3806457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DD1270-550E-47E4-8695-609F71948D2B}" type="datetimeFigureOut">
              <a:rPr lang="es-AR" smtClean="0"/>
              <a:t>31/10/2023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BF816-75B8-4AA1-B9CD-EF319EDFC1B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34938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DD1270-550E-47E4-8695-609F71948D2B}" type="datetimeFigureOut">
              <a:rPr lang="es-AR" smtClean="0"/>
              <a:t>31/10/2023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BF816-75B8-4AA1-B9CD-EF319EDFC1B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08673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DD1270-550E-47E4-8695-609F71948D2B}" type="datetimeFigureOut">
              <a:rPr lang="es-AR" smtClean="0"/>
              <a:t>31/10/2023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BF816-75B8-4AA1-B9CD-EF319EDFC1B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40656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DD1270-550E-47E4-8695-609F71948D2B}" type="datetimeFigureOut">
              <a:rPr lang="es-AR" smtClean="0"/>
              <a:t>31/10/2023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BF816-75B8-4AA1-B9CD-EF319EDFC1B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83136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DD1270-550E-47E4-8695-609F71948D2B}" type="datetimeFigureOut">
              <a:rPr lang="es-AR" smtClean="0"/>
              <a:t>31/10/2023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BF816-75B8-4AA1-B9CD-EF319EDFC1B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38438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DD1270-550E-47E4-8695-609F71948D2B}" type="datetimeFigureOut">
              <a:rPr lang="es-AR" smtClean="0"/>
              <a:t>31/10/2023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BF816-75B8-4AA1-B9CD-EF319EDFC1B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02272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DD1270-550E-47E4-8695-609F71948D2B}" type="datetimeFigureOut">
              <a:rPr lang="es-AR" smtClean="0"/>
              <a:t>31/10/2023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BF816-75B8-4AA1-B9CD-EF319EDFC1B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17323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DD1270-550E-47E4-8695-609F71948D2B}" type="datetimeFigureOut">
              <a:rPr lang="es-AR" smtClean="0"/>
              <a:t>31/10/2023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BF816-75B8-4AA1-B9CD-EF319EDFC1B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02920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DD1270-550E-47E4-8695-609F71948D2B}" type="datetimeFigureOut">
              <a:rPr lang="es-AR" smtClean="0"/>
              <a:t>31/10/2023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BF816-75B8-4AA1-B9CD-EF319EDFC1B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13708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7570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145280" y="6377941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dt" idx="10"/>
          </p:nvPr>
        </p:nvSpPr>
        <p:spPr>
          <a:xfrm>
            <a:off x="609600" y="6377941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8778240" y="6377941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9179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/>
          <p:nvPr userDrawn="1"/>
        </p:nvGrpSpPr>
        <p:grpSpPr>
          <a:xfrm rot="-10800000">
            <a:off x="10752000" y="0"/>
            <a:ext cx="1440000" cy="1440000"/>
            <a:chOff x="0" y="0"/>
            <a:chExt cx="6350000" cy="6339840"/>
          </a:xfrm>
          <a:solidFill>
            <a:srgbClr val="D3EAFA"/>
          </a:solidFill>
        </p:grpSpPr>
        <p:sp>
          <p:nvSpPr>
            <p:cNvPr id="8" name="Freeform 5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9" name="Group 6"/>
          <p:cNvGrpSpPr/>
          <p:nvPr userDrawn="1"/>
        </p:nvGrpSpPr>
        <p:grpSpPr>
          <a:xfrm rot="5400000">
            <a:off x="11324289" y="565587"/>
            <a:ext cx="576000" cy="576000"/>
            <a:chOff x="0" y="0"/>
            <a:chExt cx="6350000" cy="6339840"/>
          </a:xfrm>
          <a:solidFill>
            <a:srgbClr val="447AB7"/>
          </a:solidFill>
        </p:grpSpPr>
        <p:sp>
          <p:nvSpPr>
            <p:cNvPr id="10" name="Freeform 7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1" name="Group 4"/>
          <p:cNvGrpSpPr/>
          <p:nvPr userDrawn="1"/>
        </p:nvGrpSpPr>
        <p:grpSpPr>
          <a:xfrm>
            <a:off x="11486" y="5419164"/>
            <a:ext cx="1440000" cy="1438835"/>
            <a:chOff x="0" y="0"/>
            <a:chExt cx="6350000" cy="6339840"/>
          </a:xfrm>
          <a:solidFill>
            <a:srgbClr val="D3EAFA"/>
          </a:solidFill>
        </p:grpSpPr>
        <p:sp>
          <p:nvSpPr>
            <p:cNvPr id="12" name="Freeform 5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</p:sp>
      </p:grpSp>
    </p:spTree>
    <p:extLst>
      <p:ext uri="{BB962C8B-B14F-4D97-AF65-F5344CB8AC3E}">
        <p14:creationId xmlns:p14="http://schemas.microsoft.com/office/powerpoint/2010/main" val="1390027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2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ítulo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7033" y="3539390"/>
            <a:ext cx="5999057" cy="1972914"/>
          </a:xfrm>
          <a:prstGeom prst="rect">
            <a:avLst/>
          </a:prstGeom>
        </p:spPr>
        <p:txBody>
          <a:bodyPr rtlCol="0" anchor="ctr" anchorCtr="1">
            <a:normAutofit/>
          </a:bodyPr>
          <a:lstStyle/>
          <a:p>
            <a:pPr rtl="0"/>
            <a:r>
              <a:rPr lang="es-ES" sz="5400" b="1" dirty="0">
                <a:solidFill>
                  <a:srgbClr val="00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PARITARIA COMERCIO 2023</a:t>
            </a:r>
          </a:p>
        </p:txBody>
      </p:sp>
    </p:spTree>
    <p:extLst>
      <p:ext uri="{BB962C8B-B14F-4D97-AF65-F5344CB8AC3E}">
        <p14:creationId xmlns:p14="http://schemas.microsoft.com/office/powerpoint/2010/main" val="191599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42"/>
    </mc:Choice>
    <mc:Fallback xmlns="">
      <p:transition spd="slow" advTm="1394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1DCD954B-0954-9912-48C8-036E29732464}"/>
              </a:ext>
            </a:extLst>
          </p:cNvPr>
          <p:cNvSpPr txBox="1">
            <a:spLocks/>
          </p:cNvSpPr>
          <p:nvPr/>
        </p:nvSpPr>
        <p:spPr>
          <a:xfrm>
            <a:off x="232287" y="1085060"/>
            <a:ext cx="11727426" cy="55485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s-AR" sz="2600" dirty="0"/>
              <a:t>El pasado 26 de Octubre se firmó la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revisión del acuerdo salarial </a:t>
            </a:r>
            <a:r>
              <a:rPr lang="es-AR" sz="2600" dirty="0"/>
              <a:t>suscripto entre la Cámara Argentina de Comercio y Servicios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(CAC)</a:t>
            </a:r>
            <a:r>
              <a:rPr lang="es-A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AR" sz="2600" dirty="0"/>
              <a:t>la Confederación Argentina de la Mediana Empresa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(CAME)</a:t>
            </a:r>
            <a:r>
              <a:rPr lang="es-A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AR" sz="2600" dirty="0"/>
              <a:t>la Unión de Entidades Comerciales Argentinas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(UDECA) </a:t>
            </a:r>
            <a:r>
              <a:rPr lang="es-AR" sz="2600" dirty="0"/>
              <a:t>y la Federación Argentina de Empleados de Comercio y Servicios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AR" sz="26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FAECyS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  <a:r>
              <a:rPr lang="es-AR" sz="2600" dirty="0"/>
              <a:t>El acuerdo  colectivo firmado en el mes de Abril pasado tiene vigencia  desde el 1  de abril de 2023 hasta el 31 de marzo de 2024.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809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277"/>
    </mc:Choice>
    <mc:Fallback xmlns="">
      <p:transition spd="slow" advTm="282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019166B-0EB6-DA42-2F99-21BD8A097B28}"/>
              </a:ext>
            </a:extLst>
          </p:cNvPr>
          <p:cNvSpPr txBox="1"/>
          <p:nvPr/>
        </p:nvSpPr>
        <p:spPr>
          <a:xfrm>
            <a:off x="250565" y="1030415"/>
            <a:ext cx="11418270" cy="3631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AR" sz="2600" dirty="0"/>
              <a:t>El incremento salarial acordado en esta revisión es de un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38% sobre los salarios básicos vigentes al mes de Octubre 2023, el incremento será no remunerativo, en su valor nominal y no acumulativo. </a:t>
            </a:r>
          </a:p>
          <a:p>
            <a:pPr algn="just">
              <a:lnSpc>
                <a:spcPct val="150000"/>
              </a:lnSpc>
            </a:pPr>
            <a:r>
              <a:rPr lang="es-AR" sz="2600" dirty="0"/>
              <a:t>A su vez se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incrementa en un 9% los salarios básicos </a:t>
            </a:r>
            <a:r>
              <a:rPr lang="es-AR" sz="2600" dirty="0"/>
              <a:t>que se habían establecido en la revisión de la paritaria del mes de Julio 2023, conformando las nuevas escalas de salarios básicos para cada categoría.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5D1A707-8F89-B397-1B84-4EAA5282A00A}"/>
              </a:ext>
            </a:extLst>
          </p:cNvPr>
          <p:cNvSpPr txBox="1"/>
          <p:nvPr/>
        </p:nvSpPr>
        <p:spPr>
          <a:xfrm>
            <a:off x="250564" y="4912206"/>
            <a:ext cx="11418269" cy="1830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AR" sz="1800" dirty="0"/>
              <a:t> </a:t>
            </a:r>
            <a:r>
              <a:rPr lang="es-AR" sz="2600" dirty="0"/>
              <a:t>Todos los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incrementos porcentuales no remunerativos </a:t>
            </a:r>
            <a:r>
              <a:rPr lang="es-AR" sz="2600" dirty="0"/>
              <a:t>se liquidarán de acuerdo a las escalas conformadas del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 de Octubre 2023</a:t>
            </a:r>
            <a:r>
              <a:rPr lang="es-AR" sz="2600" dirty="0"/>
              <a:t>, pero previamente se incrementa el salario básico del mes de Octubre en un 9%. </a:t>
            </a:r>
          </a:p>
        </p:txBody>
      </p:sp>
    </p:spTree>
    <p:extLst>
      <p:ext uri="{BB962C8B-B14F-4D97-AF65-F5344CB8AC3E}">
        <p14:creationId xmlns:p14="http://schemas.microsoft.com/office/powerpoint/2010/main" val="241712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214"/>
    </mc:Choice>
    <mc:Fallback xmlns="">
      <p:transition spd="slow" advTm="692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E8743D14-6BAD-2F72-434B-5659783F14FF}"/>
              </a:ext>
            </a:extLst>
          </p:cNvPr>
          <p:cNvSpPr/>
          <p:nvPr/>
        </p:nvSpPr>
        <p:spPr>
          <a:xfrm>
            <a:off x="1807621" y="4349666"/>
            <a:ext cx="983960" cy="411013"/>
          </a:xfrm>
          <a:prstGeom prst="rightArrow">
            <a:avLst/>
          </a:prstGeom>
          <a:solidFill>
            <a:srgbClr val="00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39AFC11-8A3E-4033-2200-409F1D508890}"/>
              </a:ext>
            </a:extLst>
          </p:cNvPr>
          <p:cNvSpPr txBox="1"/>
          <p:nvPr/>
        </p:nvSpPr>
        <p:spPr>
          <a:xfrm>
            <a:off x="0" y="1961875"/>
            <a:ext cx="264497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Básico del mes de Octubre incrementado en un 9%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5B44CE0-A24C-E073-CD03-7B1CF0A54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187" y="1346012"/>
            <a:ext cx="9253813" cy="461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7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5270">
        <p14:reveal/>
      </p:transition>
    </mc:Choice>
    <mc:Fallback xmlns="">
      <p:transition spd="slow" advTm="152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487F018E-8BCB-74F2-35DD-C2E205D3B8C8}"/>
              </a:ext>
            </a:extLst>
          </p:cNvPr>
          <p:cNvSpPr txBox="1">
            <a:spLocks/>
          </p:cNvSpPr>
          <p:nvPr/>
        </p:nvSpPr>
        <p:spPr>
          <a:xfrm>
            <a:off x="254758" y="158022"/>
            <a:ext cx="11682484" cy="648340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7350" marR="1479550" indent="0" algn="just">
              <a:lnSpc>
                <a:spcPct val="150000"/>
              </a:lnSpc>
              <a:buNone/>
            </a:pPr>
            <a:r>
              <a:rPr lang="es-AR" sz="2600" dirty="0"/>
              <a:t>El incremento no remunerativo será abonado en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tramos</a:t>
            </a:r>
            <a:r>
              <a:rPr lang="es-AR" sz="2600" dirty="0"/>
              <a:t>, comenzando en el mes de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Octubre 2023 hasta </a:t>
            </a:r>
            <a:r>
              <a:rPr lang="es-AR" sz="2600" dirty="0"/>
              <a:t>el mes de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Diciembre 2023</a:t>
            </a:r>
            <a:r>
              <a:rPr lang="es-AR" sz="2600" dirty="0"/>
              <a:t>, a saber:</a:t>
            </a:r>
          </a:p>
          <a:p>
            <a:pPr marL="901700" marR="1479550" indent="-514350" algn="just">
              <a:buFont typeface="+mj-lt"/>
              <a:buAutoNum type="alphaLcParenR"/>
            </a:pPr>
            <a:r>
              <a:rPr lang="es-AR" sz="2600" dirty="0"/>
              <a:t>Un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11 %</a:t>
            </a:r>
            <a:r>
              <a:rPr lang="es-AR" sz="2600" dirty="0"/>
              <a:t> a partir del mes de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octubre de 2023</a:t>
            </a:r>
            <a:r>
              <a:rPr lang="es-AR" sz="2600" dirty="0"/>
              <a:t>.</a:t>
            </a:r>
          </a:p>
          <a:p>
            <a:pPr marL="901700" marR="1479550" indent="-514350" algn="just">
              <a:buFont typeface="+mj-lt"/>
              <a:buAutoNum type="alphaLcParenR"/>
            </a:pPr>
            <a:r>
              <a:rPr lang="es-AR" sz="2600" dirty="0"/>
              <a:t>Un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13,5%</a:t>
            </a:r>
            <a:r>
              <a:rPr lang="es-AR" sz="2600" dirty="0"/>
              <a:t> a partir del mes de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noviembre de 2023</a:t>
            </a:r>
            <a:r>
              <a:rPr lang="es-AR" sz="2600" dirty="0"/>
              <a:t>.</a:t>
            </a:r>
          </a:p>
          <a:p>
            <a:pPr marL="901700" marR="1479550" indent="-514350" algn="just">
              <a:buFont typeface="+mj-lt"/>
              <a:buAutoNum type="alphaLcParenR"/>
            </a:pPr>
            <a:r>
              <a:rPr lang="es-AR" sz="2600" dirty="0"/>
              <a:t>Un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13,5%</a:t>
            </a:r>
            <a:r>
              <a:rPr lang="es-AR" sz="2600" dirty="0"/>
              <a:t> a partir del mes de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diciembre de 2023</a:t>
            </a:r>
            <a:r>
              <a:rPr lang="es-AR" sz="2600" dirty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s-AR" sz="2600" dirty="0"/>
              <a:t>Los incrementos pactados quedarán incorporados a las escalas de los salarios básicos correspondientes para cada categoría vigentes en el mes de Enero 2024.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s-AR" sz="2600" dirty="0"/>
              <a:t>Solamente podrán ser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compensados </a:t>
            </a:r>
            <a:r>
              <a:rPr lang="es-AR" sz="2600" dirty="0"/>
              <a:t>los importes otorgados por los empleadores unilateralmente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partir del 1 de Julio de 2023</a:t>
            </a:r>
            <a:r>
              <a:rPr lang="es-AR" sz="2600" dirty="0"/>
              <a:t>, que hubieren sido abonados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cuenta </a:t>
            </a:r>
            <a:r>
              <a:rPr lang="es-AR" sz="2600" dirty="0"/>
              <a:t>de los incrementos que determina el Acuerdo Colectivo.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508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002"/>
    </mc:Choice>
    <mc:Fallback xmlns="">
      <p:transition spd="slow" advTm="460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B371C7D-EE12-8EE3-C043-69B0446245F8}"/>
              </a:ext>
            </a:extLst>
          </p:cNvPr>
          <p:cNvSpPr txBox="1"/>
          <p:nvPr/>
        </p:nvSpPr>
        <p:spPr>
          <a:xfrm>
            <a:off x="155392" y="905270"/>
            <a:ext cx="11592457" cy="580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AR" sz="2500" dirty="0"/>
              <a:t>Se liquidará bajo la </a:t>
            </a:r>
            <a:r>
              <a:rPr lang="es-AR" sz="25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denominación “Incremento no remunerativo – Acuerdo Octubre 2023”, </a:t>
            </a:r>
            <a:r>
              <a:rPr lang="es-AR" sz="2500" dirty="0"/>
              <a:t>en forma completa o abreviada.</a:t>
            </a:r>
          </a:p>
          <a:p>
            <a:pPr algn="just">
              <a:lnSpc>
                <a:spcPct val="150000"/>
              </a:lnSpc>
            </a:pPr>
            <a:endParaRPr lang="es-AR" sz="2500" dirty="0"/>
          </a:p>
          <a:p>
            <a:pPr algn="just">
              <a:lnSpc>
                <a:spcPct val="150000"/>
              </a:lnSpc>
            </a:pPr>
            <a:r>
              <a:rPr lang="es-AR" sz="2500" dirty="0"/>
              <a:t>Los importes no remunerativos deberán ser </a:t>
            </a:r>
            <a:r>
              <a:rPr lang="es-AR" sz="25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tomados en cuenta para el cálculo de: presentismo, antigüedad, sueldo anual complementario e indemnizaciones </a:t>
            </a:r>
            <a:r>
              <a:rPr lang="es-AR" sz="2500" dirty="0"/>
              <a:t>originadas con motivo de la extinción </a:t>
            </a:r>
            <a:r>
              <a:rPr lang="es-AR" sz="2500" dirty="0" err="1"/>
              <a:t>incausada</a:t>
            </a:r>
            <a:r>
              <a:rPr lang="es-AR" sz="2500" dirty="0"/>
              <a:t> del contrato de trabajo. </a:t>
            </a:r>
          </a:p>
          <a:p>
            <a:pPr algn="just">
              <a:lnSpc>
                <a:spcPct val="150000"/>
              </a:lnSpc>
            </a:pPr>
            <a:endParaRPr lang="es-AR" sz="2500" dirty="0"/>
          </a:p>
          <a:p>
            <a:pPr algn="just">
              <a:lnSpc>
                <a:spcPct val="150000"/>
              </a:lnSpc>
            </a:pPr>
            <a:r>
              <a:rPr lang="es-AR" sz="2500" dirty="0"/>
              <a:t>El presentismo como la antigüedad deberán liquidarse bajo la </a:t>
            </a:r>
            <a:r>
              <a:rPr lang="es-AR" sz="25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denominación: “Acuerdo Octubre 2023 – No remunerativo presentismo” </a:t>
            </a:r>
            <a:r>
              <a:rPr lang="es-AR" sz="2500" dirty="0"/>
              <a:t>y “</a:t>
            </a:r>
            <a:r>
              <a:rPr lang="es-AR" sz="25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Acuerdo Octubre 2023 – No remunerativo antigüedad”</a:t>
            </a:r>
            <a:r>
              <a:rPr lang="es-AR" sz="2500" dirty="0"/>
              <a:t>, respectivamente.</a:t>
            </a:r>
          </a:p>
        </p:txBody>
      </p:sp>
    </p:spTree>
    <p:extLst>
      <p:ext uri="{BB962C8B-B14F-4D97-AF65-F5344CB8AC3E}">
        <p14:creationId xmlns:p14="http://schemas.microsoft.com/office/powerpoint/2010/main" val="68651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755"/>
    </mc:Choice>
    <mc:Fallback xmlns="">
      <p:transition spd="slow" advTm="76755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A16058C-F072-1073-5031-4CFACE93A6AE}"/>
              </a:ext>
            </a:extLst>
          </p:cNvPr>
          <p:cNvSpPr txBox="1"/>
          <p:nvPr/>
        </p:nvSpPr>
        <p:spPr>
          <a:xfrm>
            <a:off x="204716" y="995578"/>
            <a:ext cx="11533238" cy="2430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6705" marR="633730" algn="just">
              <a:lnSpc>
                <a:spcPct val="150000"/>
              </a:lnSpc>
            </a:pPr>
            <a:r>
              <a:rPr lang="es-AR" sz="2600" dirty="0"/>
              <a:t>Dichas sumas no remunerativas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sólo generarán aportes y contribuciones a la obra social </a:t>
            </a:r>
            <a:r>
              <a:rPr lang="es-AR" sz="2600" dirty="0"/>
              <a:t>(OSECAC) y los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aportes sindicales del trabajador (sindicato y </a:t>
            </a:r>
            <a:r>
              <a:rPr lang="es-AR" sz="26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faecys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es-AR" sz="2600" dirty="0"/>
          </a:p>
          <a:p>
            <a:pPr marL="763905" marR="63373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AR" sz="26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49B947A-3C35-2CBF-8EFF-92199F8D8867}"/>
              </a:ext>
            </a:extLst>
          </p:cNvPr>
          <p:cNvSpPr txBox="1"/>
          <p:nvPr/>
        </p:nvSpPr>
        <p:spPr>
          <a:xfrm>
            <a:off x="204716" y="3050030"/>
            <a:ext cx="11533238" cy="3631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9250" marR="594995" algn="just">
              <a:lnSpc>
                <a:spcPct val="150000"/>
              </a:lnSpc>
            </a:pPr>
            <a:r>
              <a:rPr lang="es-AR" sz="2600" dirty="0"/>
              <a:t>Se mantiene vigente el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aporte a OSECAC </a:t>
            </a:r>
            <a:r>
              <a:rPr lang="es-AR" sz="2600" dirty="0"/>
              <a:t>para aquellos trabajadores afiliados a dicha obra social, hasta el mes de marzo 2024 ($ 100).</a:t>
            </a:r>
          </a:p>
          <a:p>
            <a:pPr marL="349250" marR="594995" algn="just">
              <a:lnSpc>
                <a:spcPct val="150000"/>
              </a:lnSpc>
            </a:pPr>
            <a:endParaRPr lang="es-AR" sz="2600" dirty="0"/>
          </a:p>
          <a:p>
            <a:pPr marL="349250" marR="594995" algn="just">
              <a:lnSpc>
                <a:spcPct val="150000"/>
              </a:lnSpc>
            </a:pPr>
            <a:r>
              <a:rPr lang="es-AR" sz="2600" dirty="0"/>
              <a:t>En el caso de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trabajadores que laboren a tiempo parcial </a:t>
            </a:r>
            <a:r>
              <a:rPr lang="es-AR" sz="2600" dirty="0"/>
              <a:t>o que hayan incurrido e  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ausencias</a:t>
            </a:r>
            <a:r>
              <a:rPr lang="es-AR" sz="2600" dirty="0"/>
              <a:t> por causas injustificadas,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monto a abonar </a:t>
            </a:r>
            <a:r>
              <a:rPr lang="es-AR" sz="2600" dirty="0"/>
              <a:t>por este incremento,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será proporcional</a:t>
            </a:r>
            <a:r>
              <a:rPr lang="es-AR" sz="2600" dirty="0"/>
              <a:t> a la jornada laboral cumplida.</a:t>
            </a:r>
          </a:p>
        </p:txBody>
      </p:sp>
    </p:spTree>
    <p:extLst>
      <p:ext uri="{BB962C8B-B14F-4D97-AF65-F5344CB8AC3E}">
        <p14:creationId xmlns:p14="http://schemas.microsoft.com/office/powerpoint/2010/main" val="36729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9299">
        <p14:reveal/>
      </p:transition>
    </mc:Choice>
    <mc:Fallback xmlns="">
      <p:transition spd="slow" advTm="4929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AB491E67-D878-48C8-F893-4223D5C6079E}"/>
              </a:ext>
            </a:extLst>
          </p:cNvPr>
          <p:cNvSpPr txBox="1">
            <a:spLocks/>
          </p:cNvSpPr>
          <p:nvPr/>
        </p:nvSpPr>
        <p:spPr>
          <a:xfrm>
            <a:off x="195415" y="1110288"/>
            <a:ext cx="11801169" cy="463742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0" marR="594995" indent="0" algn="just">
              <a:lnSpc>
                <a:spcPct val="150000"/>
              </a:lnSpc>
              <a:buNone/>
            </a:pPr>
            <a:r>
              <a:rPr lang="es-AR" sz="2500" dirty="0"/>
              <a:t>Las partes asumieron el compromiso de </a:t>
            </a:r>
            <a:r>
              <a:rPr lang="es-AR" sz="25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reunirse en el mes de Enero 2024 </a:t>
            </a:r>
            <a:r>
              <a:rPr lang="es-AR" sz="2500" dirty="0"/>
              <a:t>a fin de </a:t>
            </a:r>
            <a:r>
              <a:rPr lang="es-AR" sz="25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analizar las escalas salariales</a:t>
            </a:r>
            <a:r>
              <a:rPr lang="es-AR" sz="2500" dirty="0"/>
              <a:t>.</a:t>
            </a:r>
          </a:p>
          <a:p>
            <a:pPr marL="120650" marR="594995" indent="0" algn="just">
              <a:lnSpc>
                <a:spcPct val="150000"/>
              </a:lnSpc>
              <a:buNone/>
            </a:pPr>
            <a:r>
              <a:rPr lang="es-AR" sz="2500" dirty="0"/>
              <a:t>El incremento pactado en este acuerdo </a:t>
            </a:r>
            <a:r>
              <a:rPr lang="es-AR" sz="25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es vinculante </a:t>
            </a:r>
            <a:r>
              <a:rPr lang="es-AR" sz="2500" dirty="0"/>
              <a:t>para los </a:t>
            </a:r>
            <a:r>
              <a:rPr lang="es-AR" sz="25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acuerdos</a:t>
            </a:r>
            <a:r>
              <a:rPr lang="es-AR" sz="2500" dirty="0"/>
              <a:t> salariales que pudieran suscribirse para la ciudad de </a:t>
            </a:r>
            <a:r>
              <a:rPr lang="es-AR" sz="25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Río Grande </a:t>
            </a:r>
            <a:r>
              <a:rPr lang="es-AR" sz="2500" dirty="0"/>
              <a:t>(Provincia de Tierra del Fuego).</a:t>
            </a:r>
          </a:p>
          <a:p>
            <a:pPr marL="120650" marR="594995" indent="0" algn="just">
              <a:lnSpc>
                <a:spcPct val="150000"/>
              </a:lnSpc>
              <a:buNone/>
            </a:pPr>
            <a:r>
              <a:rPr lang="es-AR" sz="2500" dirty="0"/>
              <a:t>En el caso de estar pendiente de homologación este acuerdo y  se produzcan vencimientos de los plazos para el pago de los salarios, los empleadores abonarán las sumas  devengadas con la mención </a:t>
            </a:r>
            <a:r>
              <a:rPr lang="es-AR" sz="25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“Pago anticipo a cuenta del acuerdo Octubre 2023”.</a:t>
            </a:r>
          </a:p>
          <a:p>
            <a:pPr marL="349250" marR="594995" algn="just">
              <a:lnSpc>
                <a:spcPct val="150000"/>
              </a:lnSpc>
            </a:pPr>
            <a:endParaRPr lang="es-AR" sz="25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497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565"/>
    </mc:Choice>
    <mc:Fallback xmlns="">
      <p:transition spd="slow" advTm="445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00AEE2-A4A1-C4CF-3C25-7478E618FA8B}"/>
              </a:ext>
            </a:extLst>
          </p:cNvPr>
          <p:cNvSpPr txBox="1"/>
          <p:nvPr/>
        </p:nvSpPr>
        <p:spPr>
          <a:xfrm>
            <a:off x="317310" y="502268"/>
            <a:ext cx="11010331" cy="1830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6705" marR="633730" algn="just">
              <a:lnSpc>
                <a:spcPct val="150000"/>
              </a:lnSpc>
            </a:pPr>
            <a:r>
              <a:rPr lang="es-AR" sz="2600" dirty="0"/>
              <a:t>A su vez ratifica  la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contribución extraordinaria a OSECAC </a:t>
            </a:r>
            <a:r>
              <a:rPr lang="es-AR" sz="2600" dirty="0"/>
              <a:t>pero la incrementa a $ 2.000 por cada trabajador activo dentro de convenio mercantil.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765A281-675C-BB0A-0415-59D2A00A9D19}"/>
              </a:ext>
            </a:extLst>
          </p:cNvPr>
          <p:cNvSpPr txBox="1"/>
          <p:nvPr/>
        </p:nvSpPr>
        <p:spPr>
          <a:xfrm>
            <a:off x="317310" y="2566114"/>
            <a:ext cx="11010331" cy="1230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6705" marR="633730" algn="just">
              <a:lnSpc>
                <a:spcPct val="150000"/>
              </a:lnSpc>
            </a:pPr>
            <a:r>
              <a:rPr lang="es-AR" sz="2600" dirty="0"/>
              <a:t>El cálculo del aporte patronal con destino al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INACAP</a:t>
            </a:r>
            <a:r>
              <a:rPr lang="es-AR" sz="2600" dirty="0"/>
              <a:t> deberá </a:t>
            </a:r>
            <a:r>
              <a:rPr lang="es-AR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realizarse considerando los incrementos pactados </a:t>
            </a:r>
            <a:r>
              <a:rPr lang="es-AR" sz="2600" dirty="0"/>
              <a:t>mes a mes.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E57BF83-6FCA-72D9-26E3-5FCB15FB2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326" y="4014825"/>
            <a:ext cx="6643461" cy="284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61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521"/>
    </mc:Choice>
    <mc:Fallback xmlns="">
      <p:transition spd="slow" advTm="725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8E52366-D779-188F-869F-1AA4B832F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280" y="2670240"/>
            <a:ext cx="11051695" cy="196843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CD4790C-B9E8-DC8A-2B0F-84FFCD1C5833}"/>
              </a:ext>
            </a:extLst>
          </p:cNvPr>
          <p:cNvSpPr txBox="1"/>
          <p:nvPr/>
        </p:nvSpPr>
        <p:spPr>
          <a:xfrm>
            <a:off x="2044321" y="570761"/>
            <a:ext cx="780310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llegamos a las nuevas escalas de salarios básicos para cada categoría desde el mes de Octubre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15F18E4-CD98-E6D0-9BF0-7E757C80B006}"/>
              </a:ext>
            </a:extLst>
          </p:cNvPr>
          <p:cNvSpPr txBox="1"/>
          <p:nvPr/>
        </p:nvSpPr>
        <p:spPr>
          <a:xfrm>
            <a:off x="7468738" y="2080338"/>
            <a:ext cx="4225261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3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CATEGORÍA ADMINISTRATIVO A</a:t>
            </a:r>
            <a:endParaRPr lang="es-AR" sz="23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35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474"/>
    </mc:Choice>
    <mc:Fallback xmlns="">
      <p:transition spd="slow" advTm="88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C9CD7C2E-1186-4626-961F-5E6970EBE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34" y="108282"/>
            <a:ext cx="10508775" cy="66414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291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944"/>
    </mc:Choice>
    <mc:Fallback xmlns="">
      <p:transition spd="slow" advTm="78944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4"/>
          <p:cNvSpPr/>
          <p:nvPr/>
        </p:nvSpPr>
        <p:spPr>
          <a:xfrm>
            <a:off x="-15548" y="-25400"/>
            <a:ext cx="12168001" cy="685799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2F2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4"/>
          <p:cNvSpPr/>
          <p:nvPr/>
        </p:nvSpPr>
        <p:spPr>
          <a:xfrm>
            <a:off x="0" y="4760259"/>
            <a:ext cx="12192000" cy="2097741"/>
          </a:xfrm>
          <a:custGeom>
            <a:avLst/>
            <a:gdLst/>
            <a:ahLst/>
            <a:cxnLst/>
            <a:rect l="l" t="t" r="r" b="b"/>
            <a:pathLst>
              <a:path w="9144000" h="1714500" extrusionOk="0">
                <a:moveTo>
                  <a:pt x="0" y="1714499"/>
                </a:moveTo>
                <a:lnTo>
                  <a:pt x="9144000" y="1714499"/>
                </a:lnTo>
                <a:lnTo>
                  <a:pt x="9144000" y="0"/>
                </a:lnTo>
                <a:lnTo>
                  <a:pt x="0" y="0"/>
                </a:lnTo>
                <a:lnTo>
                  <a:pt x="0" y="1714499"/>
                </a:lnTo>
                <a:close/>
              </a:path>
            </a:pathLst>
          </a:custGeom>
          <a:solidFill>
            <a:srgbClr val="3B78D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4"/>
          <p:cNvSpPr txBox="1"/>
          <p:nvPr/>
        </p:nvSpPr>
        <p:spPr>
          <a:xfrm>
            <a:off x="3133165" y="5377857"/>
            <a:ext cx="7907415" cy="859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0" marR="0" lvl="0" indent="0" algn="ctr" rtl="0">
              <a:lnSpc>
                <a:spcPct val="8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Más</a:t>
            </a:r>
            <a:r>
              <a:rPr lang="es-AR" sz="24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información sobre cursos a distancia en: </a:t>
            </a:r>
            <a:endParaRPr/>
          </a:p>
          <a:p>
            <a:pPr marL="0" marR="0" lvl="0" indent="0" algn="ctr" rtl="0">
              <a:lnSpc>
                <a:spcPct val="8875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s-AR" sz="24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www.came-educativa.com.ar</a:t>
            </a:r>
            <a:endParaRPr sz="24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74" name="Google Shape;274;p34"/>
          <p:cNvSpPr/>
          <p:nvPr/>
        </p:nvSpPr>
        <p:spPr>
          <a:xfrm>
            <a:off x="512825" y="5124853"/>
            <a:ext cx="1933956" cy="136855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4"/>
          <p:cNvSpPr txBox="1"/>
          <p:nvPr/>
        </p:nvSpPr>
        <p:spPr>
          <a:xfrm>
            <a:off x="1480753" y="1014972"/>
            <a:ext cx="917539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4775" tIns="77375" rIns="154775" bIns="773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5D5"/>
              </a:buClr>
              <a:buSzPts val="1000"/>
              <a:buFont typeface="Arial"/>
              <a:buNone/>
            </a:pPr>
            <a:r>
              <a:rPr lang="es-A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En nombre de CAME, </a:t>
            </a:r>
            <a:r>
              <a:rPr lang="es-A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Muchas Gracias!</a:t>
            </a:r>
            <a:endParaRPr sz="32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34"/>
          <p:cNvSpPr txBox="1"/>
          <p:nvPr/>
        </p:nvSpPr>
        <p:spPr>
          <a:xfrm>
            <a:off x="3133165" y="2206553"/>
            <a:ext cx="6917973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4775" tIns="77375" rIns="154775" bIns="773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5D5"/>
              </a:buClr>
              <a:buSzPts val="1000"/>
              <a:buFont typeface="Arial"/>
              <a:buNone/>
            </a:pPr>
            <a:r>
              <a:rPr lang="es-AR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Cdora</a:t>
            </a:r>
            <a:r>
              <a:rPr lang="es-A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. Sabrina Nanni</a:t>
            </a:r>
            <a:endParaRPr sz="32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250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70"/>
    </mc:Choice>
    <mc:Fallback xmlns="">
      <p:transition spd="slow" advTm="1177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0" y="0"/>
            <a:ext cx="12168000" cy="685799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bg object 16"/>
          <p:cNvSpPr/>
          <p:nvPr/>
        </p:nvSpPr>
        <p:spPr>
          <a:xfrm>
            <a:off x="0" y="4760259"/>
            <a:ext cx="12192000" cy="2097741"/>
          </a:xfrm>
          <a:custGeom>
            <a:avLst/>
            <a:gdLst/>
            <a:ahLst/>
            <a:cxnLst/>
            <a:rect l="l" t="t" r="r" b="b"/>
            <a:pathLst>
              <a:path w="9144000" h="1714500">
                <a:moveTo>
                  <a:pt x="0" y="1714499"/>
                </a:moveTo>
                <a:lnTo>
                  <a:pt x="9144000" y="1714499"/>
                </a:lnTo>
                <a:lnTo>
                  <a:pt x="9144000" y="0"/>
                </a:lnTo>
                <a:lnTo>
                  <a:pt x="0" y="0"/>
                </a:lnTo>
                <a:lnTo>
                  <a:pt x="0" y="1714499"/>
                </a:lnTo>
                <a:close/>
              </a:path>
            </a:pathLst>
          </a:custGeom>
          <a:solidFill>
            <a:srgbClr val="3B78D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2"/>
          <p:cNvSpPr txBox="1"/>
          <p:nvPr/>
        </p:nvSpPr>
        <p:spPr>
          <a:xfrm>
            <a:off x="3133165" y="5377857"/>
            <a:ext cx="7907415" cy="859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0"/>
              </a:lnSpc>
              <a:spcBef>
                <a:spcPts val="1200"/>
              </a:spcBef>
              <a:spcAft>
                <a:spcPts val="1200"/>
              </a:spcAft>
            </a:pPr>
            <a:r>
              <a:rPr lang="es-AR" sz="2400" spc="1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s-AR" sz="2400" spc="-9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AR" sz="2400" spc="85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información</a:t>
            </a:r>
            <a:r>
              <a:rPr lang="es-AR" sz="2400" spc="-95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AR" sz="2400" spc="11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sobre</a:t>
            </a:r>
            <a:r>
              <a:rPr lang="es-AR" sz="2400" spc="-85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AR" sz="2400" spc="135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cursos</a:t>
            </a:r>
            <a:r>
              <a:rPr lang="es-AR" sz="2400" spc="-9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AR" sz="2400" spc="12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s-AR" sz="2400" spc="-8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AR" sz="2400" spc="75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distancia</a:t>
            </a:r>
            <a:r>
              <a:rPr lang="es-AR" sz="2400" spc="-1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AR" sz="2400" spc="85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en: </a:t>
            </a:r>
          </a:p>
          <a:p>
            <a:pPr algn="ctr">
              <a:lnSpc>
                <a:spcPts val="2130"/>
              </a:lnSpc>
              <a:spcBef>
                <a:spcPts val="1200"/>
              </a:spcBef>
              <a:spcAft>
                <a:spcPts val="1200"/>
              </a:spcAft>
            </a:pPr>
            <a:r>
              <a:rPr lang="es-AR" sz="2400" b="1" spc="85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www.came-educativa.com.ar</a:t>
            </a:r>
            <a:endParaRPr lang="es-AR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512825" y="5124853"/>
            <a:ext cx="1933956" cy="13685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712" y="79842"/>
            <a:ext cx="4600575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745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.2|1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6465</TotalTime>
  <Words>692</Words>
  <Application>Microsoft Office PowerPoint</Application>
  <PresentationFormat>Panorámica</PresentationFormat>
  <Paragraphs>35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Quattrocento Sans</vt:lpstr>
      <vt:lpstr>Segoe UI</vt:lpstr>
      <vt:lpstr>Times New Roman</vt:lpstr>
      <vt:lpstr>Tema de Office</vt:lpstr>
      <vt:lpstr>PARITARIA COMERCIO 2023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Ricardo</dc:creator>
  <cp:lastModifiedBy>Gaston Grizzo</cp:lastModifiedBy>
  <cp:revision>150</cp:revision>
  <dcterms:created xsi:type="dcterms:W3CDTF">2020-03-25T17:33:33Z</dcterms:created>
  <dcterms:modified xsi:type="dcterms:W3CDTF">2023-10-31T19:31:12Z</dcterms:modified>
</cp:coreProperties>
</file>